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5" r:id="rId2"/>
    <p:sldId id="310" r:id="rId3"/>
    <p:sldId id="320" r:id="rId4"/>
    <p:sldId id="321" r:id="rId5"/>
    <p:sldId id="322" r:id="rId6"/>
    <p:sldId id="323" r:id="rId7"/>
    <p:sldId id="324" r:id="rId8"/>
    <p:sldId id="325" r:id="rId9"/>
    <p:sldId id="326" r:id="rId10"/>
    <p:sldId id="327" r:id="rId11"/>
    <p:sldId id="328" r:id="rId12"/>
    <p:sldId id="329" r:id="rId13"/>
    <p:sldId id="330" r:id="rId14"/>
    <p:sldId id="331" r:id="rId15"/>
    <p:sldId id="332" r:id="rId16"/>
    <p:sldId id="333" r:id="rId17"/>
    <p:sldId id="334" r:id="rId18"/>
  </p:sldIdLst>
  <p:sldSz cx="12188825" cy="6858000"/>
  <p:notesSz cx="6858000" cy="9144000"/>
  <p:custDataLst>
    <p:tags r:id="rId2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7" autoAdjust="0"/>
    <p:restoredTop sz="94629" autoAdjust="0"/>
  </p:normalViewPr>
  <p:slideViewPr>
    <p:cSldViewPr showGuides="1">
      <p:cViewPr varScale="1">
        <p:scale>
          <a:sx n="87" d="100"/>
          <a:sy n="87" d="100"/>
        </p:scale>
        <p:origin x="912" y="84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12/18/2017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12/18/2017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12/18/2017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12/18/2017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12/18/2017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12/18/2017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12/18/2017</a:t>
            </a:fld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12/18/2017</a:t>
            </a:fld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12/18/2017</a:t>
            </a:fld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12/18/2017</a:t>
            </a:fld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12/18/2017</a:t>
            </a:fld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12/18/2017</a:t>
            </a:fld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12/18/2017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5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5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hyperlink" Target="https://www.anaconda.com/download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hyperlink" Target="https://github.com/mweirath/GenderClassifie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Gender Classifier for Python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By Matthew Weirath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6461867-0948-4FC3-A926-83D060C43A5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9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5613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3FD1E-4CF5-46E9-9CC5-3D9F75CF1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Pointing to Directory in Spyder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D02A9-A638-44B3-8C0D-C5E0DCC72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Double click on the folder to move the directory into the navigation bar: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4A1B7E-21C9-4D83-A766-9E593793BA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608" y="3124200"/>
            <a:ext cx="11000000" cy="1266667"/>
          </a:xfrm>
          <a:prstGeom prst="rect">
            <a:avLst/>
          </a:prstGeom>
        </p:spPr>
      </p:pic>
      <p:pic>
        <p:nvPicPr>
          <p:cNvPr id="5" name="Pointing to Spyder 3">
            <a:hlinkClick r:id="" action="ppaction://media"/>
            <a:extLst>
              <a:ext uri="{FF2B5EF4-FFF2-40B4-BE49-F238E27FC236}">
                <a16:creationId xmlns:a16="http://schemas.microsoft.com/office/drawing/2014/main" id="{9754093A-432E-4622-B832-104C3DCE22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9412" y="36246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26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C5E09-32FC-48A8-B4E2-C06FAEC7D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2E8A5-4A72-4911-8205-9DC31014C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predict a gender go to the iPython Console and import the package:</a:t>
            </a:r>
          </a:p>
          <a:p>
            <a:pPr lvl="1"/>
            <a:r>
              <a:rPr lang="en-US" dirty="0"/>
              <a:t>from Gender_Classifier import genderclf</a:t>
            </a:r>
          </a:p>
          <a:p>
            <a:r>
              <a:rPr lang="en-US" dirty="0"/>
              <a:t>Then to determine gender of a name use the following:</a:t>
            </a:r>
          </a:p>
          <a:p>
            <a:pPr lvl="1"/>
            <a:r>
              <a:rPr lang="en-US" dirty="0"/>
              <a:t>genderclf([‘Alexander’])</a:t>
            </a:r>
          </a:p>
          <a:p>
            <a:pPr marL="231775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marL="231775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EE0F6B-C5DC-4EDA-B6FD-4FC09B05BE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5472" y="4343400"/>
            <a:ext cx="6308271" cy="1447800"/>
          </a:xfrm>
          <a:prstGeom prst="rect">
            <a:avLst/>
          </a:prstGeom>
        </p:spPr>
      </p:pic>
      <p:pic>
        <p:nvPicPr>
          <p:cNvPr id="5" name="Using the package 1">
            <a:hlinkClick r:id="" action="ppaction://media"/>
            <a:extLst>
              <a:ext uri="{FF2B5EF4-FFF2-40B4-BE49-F238E27FC236}">
                <a16:creationId xmlns:a16="http://schemas.microsoft.com/office/drawing/2014/main" id="{3CEABC23-54F7-4F3D-8899-2B90B19283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3212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188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8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14099-6E6A-427F-ADD0-38BC6EEE8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the package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AA31F-CF40-4115-B621-C4201A365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will generate an array with a binary result of 0(Female) or 1(Male)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Multiple Name can be fed in an array format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551A46-4E43-436E-BAD5-09B8235DF4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9368" y="2590800"/>
            <a:ext cx="4204678" cy="1219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471D191-BE26-470C-B1E1-F1B38E1174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9812" y="4849259"/>
            <a:ext cx="4823790" cy="1219199"/>
          </a:xfrm>
          <a:prstGeom prst="rect">
            <a:avLst/>
          </a:prstGeom>
        </p:spPr>
      </p:pic>
      <p:pic>
        <p:nvPicPr>
          <p:cNvPr id="6" name="Using the package 2">
            <a:hlinkClick r:id="" action="ppaction://media"/>
            <a:extLst>
              <a:ext uri="{FF2B5EF4-FFF2-40B4-BE49-F238E27FC236}">
                <a16:creationId xmlns:a16="http://schemas.microsoft.com/office/drawing/2014/main" id="{ADD509C9-ED25-4E44-B728-C60DD9B903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9412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942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29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81DCA-19CD-4314-AAFD-685588E63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new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A91D0-8EA7-485E-A6E7-C91FA2A77E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train a new model you need to import the updatemodel module</a:t>
            </a:r>
          </a:p>
          <a:p>
            <a:pPr lvl="1"/>
            <a:r>
              <a:rPr lang="en-US" dirty="0"/>
              <a:t>from Gender_Classifier import updatedmodel</a:t>
            </a:r>
          </a:p>
          <a:p>
            <a:r>
              <a:rPr lang="en-US" dirty="0"/>
              <a:t>You would then set a begin date, end date, and model name:</a:t>
            </a:r>
          </a:p>
          <a:p>
            <a:pPr lvl="1"/>
            <a:r>
              <a:rPr lang="en-US" dirty="0"/>
              <a:t>For example Generation X names 1961-1981</a:t>
            </a:r>
          </a:p>
          <a:p>
            <a:pPr lvl="1"/>
            <a:r>
              <a:rPr lang="en-US" dirty="0"/>
              <a:t>updatedmodel(begindate=1961, enddate=1981, modelname='genx’)</a:t>
            </a:r>
          </a:p>
          <a:p>
            <a:pPr marL="231775" lvl="1" indent="0">
              <a:buNone/>
            </a:pPr>
            <a:endParaRPr lang="en-US" dirty="0"/>
          </a:p>
          <a:p>
            <a:pPr marL="231775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6B590E-674C-4487-B94D-08770A8149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7212" y="4572000"/>
            <a:ext cx="7570377" cy="609600"/>
          </a:xfrm>
          <a:prstGeom prst="rect">
            <a:avLst/>
          </a:prstGeom>
        </p:spPr>
      </p:pic>
      <p:pic>
        <p:nvPicPr>
          <p:cNvPr id="6" name="Create new model">
            <a:hlinkClick r:id="" action="ppaction://media"/>
            <a:extLst>
              <a:ext uri="{FF2B5EF4-FFF2-40B4-BE49-F238E27FC236}">
                <a16:creationId xmlns:a16="http://schemas.microsoft.com/office/drawing/2014/main" id="{D007D55B-F308-43E2-B997-DE563019F6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3212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092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7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CD9D3-370B-4AC1-98BD-C0343F466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new model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E0672-E70E-4616-82B8-593328414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will download new files from the Social Security Administration and build a new model.  </a:t>
            </a:r>
          </a:p>
          <a:p>
            <a:r>
              <a:rPr lang="en-US" dirty="0"/>
              <a:t>The model name and vectorizer names will be given at the end of the process</a:t>
            </a:r>
          </a:p>
          <a:p>
            <a:pPr marL="0" indent="0">
              <a:buNone/>
            </a:pP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BEC628-E346-422F-81DF-A157174538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612" y="3810000"/>
            <a:ext cx="8011404" cy="2685771"/>
          </a:xfrm>
          <a:prstGeom prst="rect">
            <a:avLst/>
          </a:prstGeom>
        </p:spPr>
      </p:pic>
      <p:pic>
        <p:nvPicPr>
          <p:cNvPr id="5" name="Create a new model 2">
            <a:hlinkClick r:id="" action="ppaction://media"/>
            <a:extLst>
              <a:ext uri="{FF2B5EF4-FFF2-40B4-BE49-F238E27FC236}">
                <a16:creationId xmlns:a16="http://schemas.microsoft.com/office/drawing/2014/main" id="{D0A9D3B5-C5DF-4087-B498-DDF342C01F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3212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535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14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21E5C-0C56-455B-9678-A9B2B6E3B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new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AD43E-7E40-46E5-AD23-71A855885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153" y="1857313"/>
            <a:ext cx="9134391" cy="4114801"/>
          </a:xfrm>
        </p:spPr>
        <p:txBody>
          <a:bodyPr>
            <a:normAutofit/>
          </a:bodyPr>
          <a:lstStyle/>
          <a:p>
            <a:r>
              <a:rPr lang="en-US" dirty="0"/>
              <a:t>The default model can be overridden using model and vec set to the new pickled file names</a:t>
            </a:r>
          </a:p>
          <a:p>
            <a:pPr lvl="1"/>
            <a:r>
              <a:rPr lang="en-US" dirty="0"/>
              <a:t>genderclf(['Leslie'], model='genx.pkl', vec='genxvec.pkl’)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231775" lvl="1" indent="0">
              <a:buNone/>
            </a:pPr>
            <a:endParaRPr lang="en-US" dirty="0"/>
          </a:p>
          <a:p>
            <a:r>
              <a:rPr lang="en-US" dirty="0"/>
              <a:t>*Note – Due to variances and differences in datasets it is not recommended to use different models </a:t>
            </a:r>
            <a:r>
              <a:rPr lang="en-US"/>
              <a:t>and vectorizers 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DA3F75-9985-4669-A739-5D272786C2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3012" y="3505200"/>
            <a:ext cx="6490445" cy="1219200"/>
          </a:xfrm>
          <a:prstGeom prst="rect">
            <a:avLst/>
          </a:prstGeom>
        </p:spPr>
      </p:pic>
      <p:pic>
        <p:nvPicPr>
          <p:cNvPr id="6" name="Using new model">
            <a:hlinkClick r:id="" action="ppaction://media"/>
            <a:extLst>
              <a:ext uri="{FF2B5EF4-FFF2-40B4-BE49-F238E27FC236}">
                <a16:creationId xmlns:a16="http://schemas.microsoft.com/office/drawing/2014/main" id="{F14F40A4-B9CC-4FE8-B786-23D04699C9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9412" y="381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74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AB225-2015-4E67-9229-B5E010CDB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F16B1-84EB-4982-B770-5A0A260A2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Ensembling</a:t>
            </a:r>
            <a:r>
              <a:rPr lang="en-US" dirty="0"/>
              <a:t> methods to work better on unseen data</a:t>
            </a:r>
          </a:p>
          <a:p>
            <a:r>
              <a:rPr lang="en-US" dirty="0"/>
              <a:t>Generating measures around predictions</a:t>
            </a:r>
          </a:p>
          <a:p>
            <a:r>
              <a:rPr lang="en-US" dirty="0"/>
              <a:t>Incorporating foreign name sources</a:t>
            </a:r>
          </a:p>
          <a:p>
            <a:r>
              <a:rPr lang="en-US" dirty="0"/>
              <a:t>Build new feature sets</a:t>
            </a:r>
          </a:p>
        </p:txBody>
      </p:sp>
      <p:pic>
        <p:nvPicPr>
          <p:cNvPr id="4" name="Next Steps">
            <a:hlinkClick r:id="" action="ppaction://media"/>
            <a:extLst>
              <a:ext uri="{FF2B5EF4-FFF2-40B4-BE49-F238E27FC236}">
                <a16:creationId xmlns:a16="http://schemas.microsoft.com/office/drawing/2014/main" id="{C86AD64F-530E-4C83-96F5-976E403B75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9412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39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17027-7594-4F34-837B-82F899AC0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98612" y="1905000"/>
            <a:ext cx="9134391" cy="4114801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6000" dirty="0"/>
              <a:t>Thank You!</a:t>
            </a:r>
          </a:p>
        </p:txBody>
      </p:sp>
      <p:pic>
        <p:nvPicPr>
          <p:cNvPr id="4" name="Thank you">
            <a:hlinkClick r:id="" action="ppaction://media"/>
            <a:extLst>
              <a:ext uri="{FF2B5EF4-FFF2-40B4-BE49-F238E27FC236}">
                <a16:creationId xmlns:a16="http://schemas.microsoft.com/office/drawing/2014/main" id="{F396D3FE-B0ED-43AD-9FF8-009AADB18A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9412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93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  <a:p>
            <a:r>
              <a:rPr lang="en-US" dirty="0"/>
              <a:t>Downloading the package</a:t>
            </a:r>
          </a:p>
          <a:p>
            <a:r>
              <a:rPr lang="en-US" dirty="0"/>
              <a:t>Extracting the package</a:t>
            </a:r>
          </a:p>
          <a:p>
            <a:r>
              <a:rPr lang="en-US" dirty="0"/>
              <a:t>Pointing to Directory in Spyder</a:t>
            </a:r>
          </a:p>
          <a:p>
            <a:r>
              <a:rPr lang="en-US" dirty="0"/>
              <a:t>Using the package</a:t>
            </a:r>
          </a:p>
          <a:p>
            <a:r>
              <a:rPr lang="en-US" dirty="0"/>
              <a:t>Creating a new model</a:t>
            </a:r>
          </a:p>
          <a:p>
            <a:r>
              <a:rPr lang="en-US" dirty="0"/>
              <a:t>Using new model</a:t>
            </a:r>
          </a:p>
        </p:txBody>
      </p:sp>
      <p:pic>
        <p:nvPicPr>
          <p:cNvPr id="2" name="Overview">
            <a:hlinkClick r:id="" action="ppaction://media"/>
            <a:extLst>
              <a:ext uri="{FF2B5EF4-FFF2-40B4-BE49-F238E27FC236}">
                <a16:creationId xmlns:a16="http://schemas.microsoft.com/office/drawing/2014/main" id="{F4DE756F-729B-4AE1-922C-6993217991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3212" y="3480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47CBA-8EFC-4940-BC2E-38ABE3B2A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62C6D-FF43-4C59-816A-D97700A68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demonstration will use Python 3.x and Spyder from the Anaconda Python distribution</a:t>
            </a:r>
          </a:p>
          <a:p>
            <a:r>
              <a:rPr lang="en-US" dirty="0"/>
              <a:t>This will work with any Python interface, however Anaconda distribution is recommended and can be downloaded here:</a:t>
            </a:r>
          </a:p>
          <a:p>
            <a:pPr lvl="1"/>
            <a:r>
              <a:rPr lang="en-US" dirty="0">
                <a:hlinkClick r:id="rId4"/>
              </a:rPr>
              <a:t>https://www.anaconda.com/download/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Getting Started">
            <a:hlinkClick r:id="" action="ppaction://media"/>
            <a:extLst>
              <a:ext uri="{FF2B5EF4-FFF2-40B4-BE49-F238E27FC236}">
                <a16:creationId xmlns:a16="http://schemas.microsoft.com/office/drawing/2014/main" id="{839F1884-8DE8-472B-9283-9BE5418A58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5612" y="36246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74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03C64-A67F-435C-8DC8-BB0CF94D2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the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1CEFB-CE5B-44E7-884D-3ED840E59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package is publicly available at the following GitHub address:</a:t>
            </a:r>
          </a:p>
          <a:p>
            <a:pPr lvl="1"/>
            <a:r>
              <a:rPr lang="en-US" dirty="0">
                <a:hlinkClick r:id="rId4"/>
              </a:rPr>
              <a:t>https://github.com/mweirath/GenderClassifier</a:t>
            </a:r>
            <a:endParaRPr lang="en-US" dirty="0"/>
          </a:p>
          <a:p>
            <a:r>
              <a:rPr lang="en-US" dirty="0"/>
              <a:t>Select Clone or Download and then Download Zip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28D4A6-1898-42FB-85DD-16431DBD51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1008" y="3429000"/>
            <a:ext cx="6417199" cy="2892345"/>
          </a:xfrm>
          <a:prstGeom prst="rect">
            <a:avLst/>
          </a:prstGeom>
        </p:spPr>
      </p:pic>
      <p:pic>
        <p:nvPicPr>
          <p:cNvPr id="5" name="Downloading the packages">
            <a:hlinkClick r:id="" action="ppaction://media"/>
            <a:extLst>
              <a:ext uri="{FF2B5EF4-FFF2-40B4-BE49-F238E27FC236}">
                <a16:creationId xmlns:a16="http://schemas.microsoft.com/office/drawing/2014/main" id="{A4882C48-84AB-4F20-AC43-D7E27C510A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9412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559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10689-97F7-4FB6-8671-9AB17827F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the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B42D7-00F6-419E-9F1E-4CD3EEB16A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your downloads folder and extract the file to your choice location: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D3672A-DED6-461F-B149-795C552348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6274" y="2971800"/>
            <a:ext cx="7466667" cy="2733333"/>
          </a:xfrm>
          <a:prstGeom prst="rect">
            <a:avLst/>
          </a:prstGeom>
        </p:spPr>
      </p:pic>
      <p:pic>
        <p:nvPicPr>
          <p:cNvPr id="5" name="Extracting the package">
            <a:hlinkClick r:id="" action="ppaction://media"/>
            <a:extLst>
              <a:ext uri="{FF2B5EF4-FFF2-40B4-BE49-F238E27FC236}">
                <a16:creationId xmlns:a16="http://schemas.microsoft.com/office/drawing/2014/main" id="{7AFB79B4-5BDE-4598-B18A-BDE3B9F415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9412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931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26A53-E12C-4CFE-8236-55B1D0EF9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the Package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DA85E-9D66-4DAA-BA2E-741F06E0DD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case I extracted the package to my, but feel free to use whatever folder you like: </a:t>
            </a:r>
          </a:p>
          <a:p>
            <a:pPr lvl="1"/>
            <a:r>
              <a:rPr lang="en-US" dirty="0"/>
              <a:t>Dropbox &gt; Data &gt; School &gt; 410-Text Systems &gt; gender class – test folder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424E37-3D4F-406C-9616-1A6C876455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4370" y="3124200"/>
            <a:ext cx="8390476" cy="2457143"/>
          </a:xfrm>
          <a:prstGeom prst="rect">
            <a:avLst/>
          </a:prstGeom>
        </p:spPr>
      </p:pic>
      <p:pic>
        <p:nvPicPr>
          <p:cNvPr id="5" name="Extracting the package 2">
            <a:hlinkClick r:id="" action="ppaction://media"/>
            <a:extLst>
              <a:ext uri="{FF2B5EF4-FFF2-40B4-BE49-F238E27FC236}">
                <a16:creationId xmlns:a16="http://schemas.microsoft.com/office/drawing/2014/main" id="{0FBBC9D8-240E-4186-A24F-69CECF8DC9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9412" y="3583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192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766E7-2FC6-4488-A1FD-20797D19E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Extracting the Package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02AA0-4EB8-4041-9A44-EBC32B758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Next extract the GenderClfModelAndVec.zip file into the same directory. </a:t>
            </a:r>
          </a:p>
          <a:p>
            <a:pPr lvl="1"/>
            <a:r>
              <a:rPr lang="en-US" dirty="0"/>
              <a:t>This should create:</a:t>
            </a:r>
          </a:p>
          <a:p>
            <a:pPr lvl="2"/>
            <a:r>
              <a:rPr lang="en-US" dirty="0"/>
              <a:t>Genderclf.pkl &amp; gendervec.pkl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D01AA3-8B36-4CDD-996C-4672C1CD52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4370" y="3581400"/>
            <a:ext cx="7990476" cy="2923809"/>
          </a:xfrm>
          <a:prstGeom prst="rect">
            <a:avLst/>
          </a:prstGeom>
        </p:spPr>
      </p:pic>
      <p:pic>
        <p:nvPicPr>
          <p:cNvPr id="5" name="Extracting the package 3">
            <a:hlinkClick r:id="" action="ppaction://media"/>
            <a:extLst>
              <a:ext uri="{FF2B5EF4-FFF2-40B4-BE49-F238E27FC236}">
                <a16:creationId xmlns:a16="http://schemas.microsoft.com/office/drawing/2014/main" id="{CE42C35D-2453-4007-80C4-CD6D7652E9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3212" y="304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52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56A42-D705-4E14-95B8-FA9C718FE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Pointing to Directory in Spyder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7E689-4C35-489C-8FA1-E520CEAEB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Next open Spyder (or other Python interface)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8E833C-E1BB-41DF-87D7-DFFFAF544F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1812" y="2743200"/>
            <a:ext cx="2149265" cy="3733800"/>
          </a:xfrm>
          <a:prstGeom prst="rect">
            <a:avLst/>
          </a:prstGeom>
        </p:spPr>
      </p:pic>
      <p:pic>
        <p:nvPicPr>
          <p:cNvPr id="5" name="Pointing to Spyder 1">
            <a:hlinkClick r:id="" action="ppaction://media"/>
            <a:extLst>
              <a:ext uri="{FF2B5EF4-FFF2-40B4-BE49-F238E27FC236}">
                <a16:creationId xmlns:a16="http://schemas.microsoft.com/office/drawing/2014/main" id="{0898B61B-CC66-4CC9-BD1B-4C3FC9FDBD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9412" y="2286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495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16324-7313-4BA0-A145-7CA0F4B56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Pointing to Directory in Spyder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92C008-3C3B-485D-BA8F-49F14F2CD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the file explorer file the directory you created with the extracted files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87F4F4-33E3-4F9C-B225-A411B58F02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8606" y="2819400"/>
            <a:ext cx="7962003" cy="3573455"/>
          </a:xfrm>
          <a:prstGeom prst="rect">
            <a:avLst/>
          </a:prstGeom>
        </p:spPr>
      </p:pic>
      <p:pic>
        <p:nvPicPr>
          <p:cNvPr id="5" name="Pointing to Spyder 2">
            <a:hlinkClick r:id="" action="ppaction://media"/>
            <a:extLst>
              <a:ext uri="{FF2B5EF4-FFF2-40B4-BE49-F238E27FC236}">
                <a16:creationId xmlns:a16="http://schemas.microsoft.com/office/drawing/2014/main" id="{9EC00433-404B-4071-B846-3CD75009D3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3212" y="3480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977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106</TotalTime>
  <Words>499</Words>
  <Application>Microsoft Office PowerPoint</Application>
  <PresentationFormat>Custom</PresentationFormat>
  <Paragraphs>71</Paragraphs>
  <Slides>17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Corbel</vt:lpstr>
      <vt:lpstr>Digital Blue Tunnel 16x9</vt:lpstr>
      <vt:lpstr>Gender Classifier for Python</vt:lpstr>
      <vt:lpstr>Overview</vt:lpstr>
      <vt:lpstr>Getting Started</vt:lpstr>
      <vt:lpstr>Downloading the package</vt:lpstr>
      <vt:lpstr>Extracting the Package</vt:lpstr>
      <vt:lpstr>Extracting the Package (cont.)</vt:lpstr>
      <vt:lpstr>Extracting the Package (cont.)</vt:lpstr>
      <vt:lpstr>Pointing to Directory in Spyder</vt:lpstr>
      <vt:lpstr>Pointing to Directory in Spyder (cont.)</vt:lpstr>
      <vt:lpstr>Pointing to Directory in Spyder (cont.)</vt:lpstr>
      <vt:lpstr>Using the package</vt:lpstr>
      <vt:lpstr>Using the package (cont.)</vt:lpstr>
      <vt:lpstr>Create a new model</vt:lpstr>
      <vt:lpstr>Create a new model (cont.)</vt:lpstr>
      <vt:lpstr>Using new model</vt:lpstr>
      <vt:lpstr>Next Steps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Gender Classifer for Python</dc:title>
  <dc:creator>Matthew Weirath</dc:creator>
  <cp:lastModifiedBy>Matthew Weirath</cp:lastModifiedBy>
  <cp:revision>12</cp:revision>
  <dcterms:created xsi:type="dcterms:W3CDTF">2017-12-17T22:17:45Z</dcterms:created>
  <dcterms:modified xsi:type="dcterms:W3CDTF">2017-12-19T06:02:49Z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